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91" r:id="rId3"/>
    <p:sldId id="338" r:id="rId4"/>
    <p:sldId id="339" r:id="rId5"/>
    <p:sldId id="340" r:id="rId6"/>
    <p:sldId id="341" r:id="rId7"/>
    <p:sldId id="342" r:id="rId8"/>
    <p:sldId id="348" r:id="rId9"/>
    <p:sldId id="343" r:id="rId10"/>
    <p:sldId id="344" r:id="rId11"/>
    <p:sldId id="346" r:id="rId12"/>
    <p:sldId id="347" r:id="rId13"/>
    <p:sldId id="337" r:id="rId14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02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05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86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42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02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47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905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15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09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26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38065"/>
              </p:ext>
            </p:extLst>
          </p:nvPr>
        </p:nvGraphicFramePr>
        <p:xfrm>
          <a:off x="1212569" y="388004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CONVERSÃO DE ENERGIA 2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1966450" y="1677372"/>
            <a:ext cx="596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Princípios de Funcionamento de um MIT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04185" y="551638"/>
            <a:ext cx="3981885" cy="519331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1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C940D2-B3EA-4C05-B446-3545D8D79F21}"/>
              </a:ext>
            </a:extLst>
          </p:cNvPr>
          <p:cNvSpPr txBox="1"/>
          <p:nvPr/>
        </p:nvSpPr>
        <p:spPr>
          <a:xfrm>
            <a:off x="4386070" y="971207"/>
            <a:ext cx="549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Análise Gráfica do Campo Girante 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id="{3081B74C-5090-49C5-B2D6-2CB5987F6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38" y="522114"/>
            <a:ext cx="2613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dirty="0"/>
              <a:t>Sistema Trifásico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1325AB-ECA3-4CEF-8FB7-4DAD12F59DA8}"/>
              </a:ext>
            </a:extLst>
          </p:cNvPr>
          <p:cNvSpPr txBox="1"/>
          <p:nvPr/>
        </p:nvSpPr>
        <p:spPr>
          <a:xfrm>
            <a:off x="4458801" y="1564337"/>
            <a:ext cx="586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Observa-se que o campo resultante possui módulo constante e gira com velocidade angular     .  . Por exemplo no instante :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FA3F97A-E003-4EAB-8914-477833F2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0" y="1641987"/>
            <a:ext cx="3721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7">
            <a:extLst>
              <a:ext uri="{FF2B5EF4-FFF2-40B4-BE49-F238E27FC236}">
                <a16:creationId xmlns:a16="http://schemas.microsoft.com/office/drawing/2014/main" id="{B7379B5B-B108-4122-80C9-2A9C9C57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0" y="4154432"/>
            <a:ext cx="3708000" cy="16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D0A3EB0-2AC6-471F-B64E-1DA5D21046AA}"/>
              </a:ext>
            </a:extLst>
          </p:cNvPr>
          <p:cNvSpPr txBox="1"/>
          <p:nvPr/>
        </p:nvSpPr>
        <p:spPr>
          <a:xfrm>
            <a:off x="324465" y="3672681"/>
            <a:ext cx="34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Campo magnético 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19CCEA-06F0-4E4E-9721-A949E4AD5FCA}"/>
              </a:ext>
            </a:extLst>
          </p:cNvPr>
          <p:cNvSpPr txBox="1"/>
          <p:nvPr/>
        </p:nvSpPr>
        <p:spPr>
          <a:xfrm>
            <a:off x="404185" y="1037262"/>
            <a:ext cx="34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Corrente elétrica I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6">
            <a:extLst>
              <a:ext uri="{FF2B5EF4-FFF2-40B4-BE49-F238E27FC236}">
                <a16:creationId xmlns:a16="http://schemas.microsoft.com/office/drawing/2014/main" id="{52806FC9-9062-4C41-BAEF-5AE4FA13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79" y="2176742"/>
            <a:ext cx="361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8675B4B-8CE7-4291-B2AC-ECBD453DB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260" y="2706405"/>
            <a:ext cx="1028700" cy="4667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B3CEA2-CBED-4147-AA88-E018EBA85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345" y="3672681"/>
            <a:ext cx="3000375" cy="17049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19AB805-2CE1-40F5-82D1-AF50670F97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3592" y="2820932"/>
            <a:ext cx="25717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04185" y="551638"/>
            <a:ext cx="3981885" cy="519331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1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C940D2-B3EA-4C05-B446-3545D8D79F21}"/>
              </a:ext>
            </a:extLst>
          </p:cNvPr>
          <p:cNvSpPr txBox="1"/>
          <p:nvPr/>
        </p:nvSpPr>
        <p:spPr>
          <a:xfrm>
            <a:off x="4386070" y="971207"/>
            <a:ext cx="549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Atividade 1 (Sala de aula)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id="{3081B74C-5090-49C5-B2D6-2CB5987F6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38" y="522114"/>
            <a:ext cx="2613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dirty="0"/>
              <a:t>Sistema Trifásico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FA3F97A-E003-4EAB-8914-477833F2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0" y="1641987"/>
            <a:ext cx="3721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7">
            <a:extLst>
              <a:ext uri="{FF2B5EF4-FFF2-40B4-BE49-F238E27FC236}">
                <a16:creationId xmlns:a16="http://schemas.microsoft.com/office/drawing/2014/main" id="{B7379B5B-B108-4122-80C9-2A9C9C57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0" y="4154432"/>
            <a:ext cx="3708000" cy="16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D0A3EB0-2AC6-471F-B64E-1DA5D21046AA}"/>
              </a:ext>
            </a:extLst>
          </p:cNvPr>
          <p:cNvSpPr txBox="1"/>
          <p:nvPr/>
        </p:nvSpPr>
        <p:spPr>
          <a:xfrm>
            <a:off x="324465" y="3672681"/>
            <a:ext cx="34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Campo magnético 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19CCEA-06F0-4E4E-9721-A949E4AD5FCA}"/>
              </a:ext>
            </a:extLst>
          </p:cNvPr>
          <p:cNvSpPr txBox="1"/>
          <p:nvPr/>
        </p:nvSpPr>
        <p:spPr>
          <a:xfrm>
            <a:off x="404185" y="1037262"/>
            <a:ext cx="34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Corrente elétrica I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6">
            <a:extLst>
              <a:ext uri="{FF2B5EF4-FFF2-40B4-BE49-F238E27FC236}">
                <a16:creationId xmlns:a16="http://schemas.microsoft.com/office/drawing/2014/main" id="{968BF8C3-9A10-49C8-8DD9-1E6B2920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45" y="3394912"/>
            <a:ext cx="492507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Usar os seguintes instantes de tempo.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854E3A-F4A9-41D3-98C9-0F788FD66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249" y="4288888"/>
            <a:ext cx="2228850" cy="1647825"/>
          </a:xfrm>
          <a:prstGeom prst="rect">
            <a:avLst/>
          </a:prstGeom>
        </p:spPr>
      </p:pic>
      <p:sp>
        <p:nvSpPr>
          <p:cNvPr id="21" name="Retângulo 2">
            <a:extLst>
              <a:ext uri="{FF2B5EF4-FFF2-40B4-BE49-F238E27FC236}">
                <a16:creationId xmlns:a16="http://schemas.microsoft.com/office/drawing/2014/main" id="{B726CA01-383E-4EC3-BEF5-7C62427CD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590" y="1564337"/>
            <a:ext cx="569899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000" dirty="0"/>
              <a:t>a) Faça a verificação gráfica (fasorial) do campo girante considerando-se alguns instantes, durante um período da rede. Indique qual o sentido do giro do campo girante (horário ou anti horário).</a:t>
            </a:r>
          </a:p>
        </p:txBody>
      </p:sp>
    </p:spTree>
    <p:extLst>
      <p:ext uri="{BB962C8B-B14F-4D97-AF65-F5344CB8AC3E}">
        <p14:creationId xmlns:p14="http://schemas.microsoft.com/office/powerpoint/2010/main" val="27744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04185" y="551638"/>
            <a:ext cx="3981885" cy="519331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1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C940D2-B3EA-4C05-B446-3545D8D79F21}"/>
              </a:ext>
            </a:extLst>
          </p:cNvPr>
          <p:cNvSpPr txBox="1"/>
          <p:nvPr/>
        </p:nvSpPr>
        <p:spPr>
          <a:xfrm>
            <a:off x="4386070" y="971207"/>
            <a:ext cx="549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Atividade 1 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id="{3081B74C-5090-49C5-B2D6-2CB5987F6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38" y="522114"/>
            <a:ext cx="2613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dirty="0"/>
              <a:t>Sistema Trifásico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FA3F97A-E003-4EAB-8914-477833F2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0" y="1641987"/>
            <a:ext cx="3721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7">
            <a:extLst>
              <a:ext uri="{FF2B5EF4-FFF2-40B4-BE49-F238E27FC236}">
                <a16:creationId xmlns:a16="http://schemas.microsoft.com/office/drawing/2014/main" id="{B7379B5B-B108-4122-80C9-2A9C9C57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0" y="4154432"/>
            <a:ext cx="3708000" cy="16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D0A3EB0-2AC6-471F-B64E-1DA5D21046AA}"/>
              </a:ext>
            </a:extLst>
          </p:cNvPr>
          <p:cNvSpPr txBox="1"/>
          <p:nvPr/>
        </p:nvSpPr>
        <p:spPr>
          <a:xfrm>
            <a:off x="324465" y="3672681"/>
            <a:ext cx="34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Campo magnético 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19CCEA-06F0-4E4E-9721-A949E4AD5FCA}"/>
              </a:ext>
            </a:extLst>
          </p:cNvPr>
          <p:cNvSpPr txBox="1"/>
          <p:nvPr/>
        </p:nvSpPr>
        <p:spPr>
          <a:xfrm>
            <a:off x="404185" y="1037262"/>
            <a:ext cx="34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Corrente elétrica I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">
            <a:extLst>
              <a:ext uri="{FF2B5EF4-FFF2-40B4-BE49-F238E27FC236}">
                <a16:creationId xmlns:a16="http://schemas.microsoft.com/office/drawing/2014/main" id="{B726CA01-383E-4EC3-BEF5-7C62427CD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590" y="1564337"/>
            <a:ext cx="5698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000" dirty="0"/>
              <a:t>b) Inverta uma fase. O que ocorre. Indique qual o sentido do giro do campo girante.</a:t>
            </a:r>
          </a:p>
        </p:txBody>
      </p:sp>
    </p:spTree>
    <p:extLst>
      <p:ext uri="{BB962C8B-B14F-4D97-AF65-F5344CB8AC3E}">
        <p14:creationId xmlns:p14="http://schemas.microsoft.com/office/powerpoint/2010/main" val="15559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BD4CF5-A1AF-4862-BA7D-E2DEB8774B02}"/>
              </a:ext>
            </a:extLst>
          </p:cNvPr>
          <p:cNvSpPr txBox="1"/>
          <p:nvPr/>
        </p:nvSpPr>
        <p:spPr>
          <a:xfrm>
            <a:off x="4267201" y="2684206"/>
            <a:ext cx="598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http://professorcesarcosta.com.br/disciplinas/t6cv2n6cv2conv2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09E0BF-A5AF-4367-928B-0DEBE501E8FC}"/>
              </a:ext>
            </a:extLst>
          </p:cNvPr>
          <p:cNvSpPr txBox="1"/>
          <p:nvPr/>
        </p:nvSpPr>
        <p:spPr>
          <a:xfrm>
            <a:off x="4267201" y="3578942"/>
            <a:ext cx="606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http://professorcesarcosta.com.br/upload/imagens_upload/Apostila_Maquinas%20Eletricas_UNESP.pdf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CCDAAF-7712-492A-B6D7-197D90235491}"/>
              </a:ext>
            </a:extLst>
          </p:cNvPr>
          <p:cNvSpPr txBox="1"/>
          <p:nvPr/>
        </p:nvSpPr>
        <p:spPr>
          <a:xfrm>
            <a:off x="4365523" y="4670743"/>
            <a:ext cx="589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http://professorcesarcosta.com.br/upload/imagens_upload/maquinas%20eletricas%20senai.pdf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3BED3D3-ED75-4322-826B-458044F32784}"/>
              </a:ext>
            </a:extLst>
          </p:cNvPr>
          <p:cNvSpPr txBox="1"/>
          <p:nvPr/>
        </p:nvSpPr>
        <p:spPr>
          <a:xfrm>
            <a:off x="4365523" y="846852"/>
            <a:ext cx="592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https://www.youtube.com/watch?v=LtJoJBUSe28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C647CB-3CC4-4408-8045-9ACFB5C9CD7D}"/>
              </a:ext>
            </a:extLst>
          </p:cNvPr>
          <p:cNvSpPr txBox="1"/>
          <p:nvPr/>
        </p:nvSpPr>
        <p:spPr>
          <a:xfrm>
            <a:off x="4434521" y="1602658"/>
            <a:ext cx="57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https://www.youtube.com/watch?v=59HBoIXzX_c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04185" y="551638"/>
            <a:ext cx="3981885" cy="519331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Conceitos Básicos  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2">
            <a:extLst>
              <a:ext uri="{FF2B5EF4-FFF2-40B4-BE49-F238E27FC236}">
                <a16:creationId xmlns:a16="http://schemas.microsoft.com/office/drawing/2014/main" id="{72078338-0531-46BD-9FF4-DF3DF5748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0" y="1109230"/>
            <a:ext cx="3924000" cy="196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4C940D2-B3EA-4C05-B446-3545D8D79F21}"/>
              </a:ext>
            </a:extLst>
          </p:cNvPr>
          <p:cNvSpPr txBox="1"/>
          <p:nvPr/>
        </p:nvSpPr>
        <p:spPr>
          <a:xfrm>
            <a:off x="5238750" y="971207"/>
            <a:ext cx="369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Polos Magnéticos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7BE540-843A-4B00-B425-2A1895A3E4BC}"/>
              </a:ext>
            </a:extLst>
          </p:cNvPr>
          <p:cNvSpPr txBox="1"/>
          <p:nvPr/>
        </p:nvSpPr>
        <p:spPr>
          <a:xfrm>
            <a:off x="4386070" y="1851515"/>
            <a:ext cx="5755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a região do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entreferro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na qual o fluxo magnético tem determinado sentido.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linhas de campo “deixam” um polo norte e “entram” no polo sul.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Assim, a um polo norte do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estator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corresponde um polo sul do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rotor.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número de polos de qualquer máquina é necessariamente par, já que as linhas de campo magnético são fechadas.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E49B5B5-AD68-4D6F-9B6B-4E9358BC9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95" y="3446892"/>
            <a:ext cx="2916000" cy="22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04185" y="551638"/>
            <a:ext cx="3981885" cy="519331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Conceitos Básicos  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9056" y="645473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C940D2-B3EA-4C05-B446-3545D8D79F21}"/>
              </a:ext>
            </a:extLst>
          </p:cNvPr>
          <p:cNvSpPr txBox="1"/>
          <p:nvPr/>
        </p:nvSpPr>
        <p:spPr>
          <a:xfrm>
            <a:off x="5238750" y="971207"/>
            <a:ext cx="369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Campo Girante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7BE540-843A-4B00-B425-2A1895A3E4BC}"/>
              </a:ext>
            </a:extLst>
          </p:cNvPr>
          <p:cNvSpPr txBox="1"/>
          <p:nvPr/>
        </p:nvSpPr>
        <p:spPr>
          <a:xfrm>
            <a:off x="4386070" y="1851515"/>
            <a:ext cx="57552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aplicação de tensão trifásica nos enrolamentos do estator irá produzir um campo magnético variante no tempo.</a:t>
            </a:r>
          </a:p>
          <a:p>
            <a:pPr>
              <a:defRPr/>
            </a:pPr>
            <a:endParaRPr lang="pt-BR" sz="20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solidFill>
                <a:srgbClr val="20212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Devido à distribuição uniforme do enrolamento do estator, irá gerar um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magnético girante </a:t>
            </a:r>
            <a:r>
              <a:rPr lang="pt-B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velocidade, proporcional à frequência da rede elétrica.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2">
            <a:extLst>
              <a:ext uri="{FF2B5EF4-FFF2-40B4-BE49-F238E27FC236}">
                <a16:creationId xmlns:a16="http://schemas.microsoft.com/office/drawing/2014/main" id="{FB558013-F602-49F7-AFA4-074BA258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0" y="4287615"/>
            <a:ext cx="3733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6E87A5D-DA40-466E-9561-0374EB680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77" y="971207"/>
            <a:ext cx="2376000" cy="28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04185" y="551638"/>
            <a:ext cx="3981885" cy="519331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Conceitos Básicos  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9056" y="645473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7BE540-843A-4B00-B425-2A1895A3E4BC}"/>
              </a:ext>
            </a:extLst>
          </p:cNvPr>
          <p:cNvSpPr txBox="1"/>
          <p:nvPr/>
        </p:nvSpPr>
        <p:spPr>
          <a:xfrm>
            <a:off x="4386070" y="1851515"/>
            <a:ext cx="5755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fluxo magnético girante no estator atravessará o </a:t>
            </a:r>
            <a:r>
              <a:rPr lang="pt-BR" altLang="pt-BR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entreferro</a:t>
            </a:r>
            <a:r>
              <a:rPr lang="pt-BR" altLang="pt-B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por ser variante no tempo induzirá uma tensão alternada no rotor.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0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os enrolamentos do rotor estão curto-circuitados essa tensão induzida fará com que circule uma corrente pelo enrolamento do rotor,  que por consequência ira produzir um fluxo magnético no rotor que tentará se alinhar com o campo magnético girante do estator.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2">
            <a:extLst>
              <a:ext uri="{FF2B5EF4-FFF2-40B4-BE49-F238E27FC236}">
                <a16:creationId xmlns:a16="http://schemas.microsoft.com/office/drawing/2014/main" id="{FB558013-F602-49F7-AFA4-074BA258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0" y="4287615"/>
            <a:ext cx="3733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742600E-1994-4341-BB9C-D7E6D2EF3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40" y="1578071"/>
            <a:ext cx="3960000" cy="181955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11A1777-95B7-4DAB-B95D-7BA28BFB588B}"/>
              </a:ext>
            </a:extLst>
          </p:cNvPr>
          <p:cNvSpPr txBox="1"/>
          <p:nvPr/>
        </p:nvSpPr>
        <p:spPr>
          <a:xfrm>
            <a:off x="5238750" y="971207"/>
            <a:ext cx="369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Campo Girante</a:t>
            </a:r>
          </a:p>
        </p:txBody>
      </p:sp>
    </p:spTree>
    <p:extLst>
      <p:ext uri="{BB962C8B-B14F-4D97-AF65-F5344CB8AC3E}">
        <p14:creationId xmlns:p14="http://schemas.microsoft.com/office/powerpoint/2010/main" val="16105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04185" y="551638"/>
            <a:ext cx="3981885" cy="519331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Conceitos Básicos  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9056" y="645473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7BE540-843A-4B00-B425-2A1895A3E4BC}"/>
              </a:ext>
            </a:extLst>
          </p:cNvPr>
          <p:cNvSpPr txBox="1"/>
          <p:nvPr/>
        </p:nvSpPr>
        <p:spPr>
          <a:xfrm>
            <a:off x="4386070" y="1851515"/>
            <a:ext cx="5755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valor das tensões induzidas no rotor, no caso de rotor bobinado, dependem da relação de espiras entre o rotor e o estator, o estator pode ser considerado como o primário de um transformador e o rotor como seu secundário.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2">
            <a:extLst>
              <a:ext uri="{FF2B5EF4-FFF2-40B4-BE49-F238E27FC236}">
                <a16:creationId xmlns:a16="http://schemas.microsoft.com/office/drawing/2014/main" id="{FB558013-F602-49F7-AFA4-074BA258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0" y="4287615"/>
            <a:ext cx="3733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BEE0375-B6CC-451E-BBC3-0BDD0D898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81" y="1375438"/>
            <a:ext cx="3420000" cy="22972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585FA6-5D3D-4EDB-AC9E-8B98BA123F24}"/>
              </a:ext>
            </a:extLst>
          </p:cNvPr>
          <p:cNvSpPr txBox="1"/>
          <p:nvPr/>
        </p:nvSpPr>
        <p:spPr>
          <a:xfrm>
            <a:off x="5238750" y="971207"/>
            <a:ext cx="369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Campo Girante</a:t>
            </a:r>
          </a:p>
        </p:txBody>
      </p:sp>
    </p:spTree>
    <p:extLst>
      <p:ext uri="{BB962C8B-B14F-4D97-AF65-F5344CB8AC3E}">
        <p14:creationId xmlns:p14="http://schemas.microsoft.com/office/powerpoint/2010/main" val="338788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04185" y="551638"/>
            <a:ext cx="3981885" cy="519331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Conceitos Básicos  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9056" y="645473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2">
            <a:extLst>
              <a:ext uri="{FF2B5EF4-FFF2-40B4-BE49-F238E27FC236}">
                <a16:creationId xmlns:a16="http://schemas.microsoft.com/office/drawing/2014/main" id="{FB558013-F602-49F7-AFA4-074BA258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0" y="2134350"/>
            <a:ext cx="3733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9885F5-912E-404D-B1AC-2D5F4F05C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645" y="1432872"/>
            <a:ext cx="3549170" cy="334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7022EB9-1201-46CF-9714-B9E0E3526AD8}"/>
              </a:ext>
            </a:extLst>
          </p:cNvPr>
          <p:cNvSpPr txBox="1"/>
          <p:nvPr/>
        </p:nvSpPr>
        <p:spPr>
          <a:xfrm>
            <a:off x="4386070" y="5279923"/>
            <a:ext cx="592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https://www.youtube.com/watch?v=LtJoJBUSe28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216773-BCB7-4AD6-AED7-DC1B0F68208F}"/>
              </a:ext>
            </a:extLst>
          </p:cNvPr>
          <p:cNvSpPr txBox="1"/>
          <p:nvPr/>
        </p:nvSpPr>
        <p:spPr>
          <a:xfrm>
            <a:off x="4731730" y="780111"/>
            <a:ext cx="592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Motor de Indução Trifásico - MIT</a:t>
            </a:r>
          </a:p>
        </p:txBody>
      </p:sp>
    </p:spTree>
    <p:extLst>
      <p:ext uri="{BB962C8B-B14F-4D97-AF65-F5344CB8AC3E}">
        <p14:creationId xmlns:p14="http://schemas.microsoft.com/office/powerpoint/2010/main" val="12126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04185" y="551638"/>
            <a:ext cx="3981885" cy="519331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1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C940D2-B3EA-4C05-B446-3545D8D79F21}"/>
              </a:ext>
            </a:extLst>
          </p:cNvPr>
          <p:cNvSpPr txBox="1"/>
          <p:nvPr/>
        </p:nvSpPr>
        <p:spPr>
          <a:xfrm>
            <a:off x="4386070" y="971207"/>
            <a:ext cx="549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Análise Gráfica do Campo Girante 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id="{3081B74C-5090-49C5-B2D6-2CB5987F6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38" y="522114"/>
            <a:ext cx="2613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dirty="0"/>
              <a:t>Sistema Trifásico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1325AB-ECA3-4CEF-8FB7-4DAD12F59DA8}"/>
              </a:ext>
            </a:extLst>
          </p:cNvPr>
          <p:cNvSpPr txBox="1"/>
          <p:nvPr/>
        </p:nvSpPr>
        <p:spPr>
          <a:xfrm>
            <a:off x="4386070" y="1641987"/>
            <a:ext cx="58689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o sistema trifásico mostrado na Figura consideram-se três bobinas defasadas de 120ºel no espaço e conduzindo correntes defasadas 120ºel no tempo. Assumindo sequência positiva, tem-se: </a:t>
            </a:r>
          </a:p>
          <a:p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CEA3E04-F4A2-409F-8143-FCDAD434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24" y="3403300"/>
            <a:ext cx="35718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A11D77C5-1636-D92E-D96D-089BF16B0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0" y="2134350"/>
            <a:ext cx="3733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A4C8F63-F8FC-C673-FF69-7389C131C8AD}"/>
              </a:ext>
            </a:extLst>
          </p:cNvPr>
          <p:cNvSpPr txBox="1"/>
          <p:nvPr/>
        </p:nvSpPr>
        <p:spPr>
          <a:xfrm>
            <a:off x="1861566" y="1622607"/>
            <a:ext cx="5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79ED1B-2669-5BCB-583F-24435D387F76}"/>
              </a:ext>
            </a:extLst>
          </p:cNvPr>
          <p:cNvSpPr txBox="1"/>
          <p:nvPr/>
        </p:nvSpPr>
        <p:spPr>
          <a:xfrm>
            <a:off x="3372730" y="4023500"/>
            <a:ext cx="5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Hb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3D52FF0-33B0-0DAB-AB6A-A0CBF461FF2E}"/>
              </a:ext>
            </a:extLst>
          </p:cNvPr>
          <p:cNvSpPr txBox="1"/>
          <p:nvPr/>
        </p:nvSpPr>
        <p:spPr>
          <a:xfrm>
            <a:off x="398775" y="4059285"/>
            <a:ext cx="5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Hc</a:t>
            </a:r>
            <a:endParaRPr lang="pt-BR" dirty="0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64E7245C-533E-72C1-5514-18C92E1DF9F7}"/>
              </a:ext>
            </a:extLst>
          </p:cNvPr>
          <p:cNvCxnSpPr/>
          <p:nvPr/>
        </p:nvCxnSpPr>
        <p:spPr>
          <a:xfrm flipV="1">
            <a:off x="2063440" y="2000475"/>
            <a:ext cx="0" cy="4263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A50DA867-1D67-75BC-6127-13D26A9D2C87}"/>
              </a:ext>
            </a:extLst>
          </p:cNvPr>
          <p:cNvCxnSpPr/>
          <p:nvPr/>
        </p:nvCxnSpPr>
        <p:spPr>
          <a:xfrm>
            <a:off x="2905436" y="4023500"/>
            <a:ext cx="484958" cy="220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8FD8D9D8-CC35-71BA-8272-338FC3B984A2}"/>
              </a:ext>
            </a:extLst>
          </p:cNvPr>
          <p:cNvCxnSpPr/>
          <p:nvPr/>
        </p:nvCxnSpPr>
        <p:spPr>
          <a:xfrm flipH="1">
            <a:off x="845574" y="4023500"/>
            <a:ext cx="414318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D4B7437A-509F-B35C-9FFE-E4A5717D1F64}"/>
              </a:ext>
            </a:extLst>
          </p:cNvPr>
          <p:cNvCxnSpPr/>
          <p:nvPr/>
        </p:nvCxnSpPr>
        <p:spPr>
          <a:xfrm flipH="1">
            <a:off x="2395127" y="2743200"/>
            <a:ext cx="51030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DA58D52-2A4E-02C8-7029-2CC5E67F60CB}"/>
              </a:ext>
            </a:extLst>
          </p:cNvPr>
          <p:cNvSpPr txBox="1"/>
          <p:nvPr/>
        </p:nvSpPr>
        <p:spPr>
          <a:xfrm>
            <a:off x="2905436" y="2517058"/>
            <a:ext cx="83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Ia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64BA686F-3995-DC11-4DEC-C57DCB90B7FF}"/>
              </a:ext>
            </a:extLst>
          </p:cNvPr>
          <p:cNvCxnSpPr/>
          <p:nvPr/>
        </p:nvCxnSpPr>
        <p:spPr>
          <a:xfrm flipV="1">
            <a:off x="2212258" y="4208166"/>
            <a:ext cx="412955" cy="3933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BC189AD-1113-C1C6-C528-69D1EFDA4774}"/>
              </a:ext>
            </a:extLst>
          </p:cNvPr>
          <p:cNvSpPr txBox="1"/>
          <p:nvPr/>
        </p:nvSpPr>
        <p:spPr>
          <a:xfrm>
            <a:off x="1979716" y="4549189"/>
            <a:ext cx="83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Ib</a:t>
            </a:r>
            <a:endParaRPr lang="pt-BR" dirty="0"/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68649EA1-B939-2F69-A989-756199363005}"/>
              </a:ext>
            </a:extLst>
          </p:cNvPr>
          <p:cNvCxnSpPr/>
          <p:nvPr/>
        </p:nvCxnSpPr>
        <p:spPr>
          <a:xfrm>
            <a:off x="986123" y="3224981"/>
            <a:ext cx="284283" cy="4477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F737890-5B2D-2ECE-B399-20F1FB60B3ED}"/>
              </a:ext>
            </a:extLst>
          </p:cNvPr>
          <p:cNvSpPr txBox="1"/>
          <p:nvPr/>
        </p:nvSpPr>
        <p:spPr>
          <a:xfrm>
            <a:off x="637322" y="2908714"/>
            <a:ext cx="83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Ic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54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04185" y="551638"/>
            <a:ext cx="3981885" cy="519331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1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C940D2-B3EA-4C05-B446-3545D8D79F21}"/>
              </a:ext>
            </a:extLst>
          </p:cNvPr>
          <p:cNvSpPr txBox="1"/>
          <p:nvPr/>
        </p:nvSpPr>
        <p:spPr>
          <a:xfrm>
            <a:off x="4386070" y="971207"/>
            <a:ext cx="549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Análise Gráfica do Campo Girante 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id="{3081B74C-5090-49C5-B2D6-2CB5987F6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38" y="522114"/>
            <a:ext cx="2613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dirty="0"/>
              <a:t>Sistema Trifásico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1325AB-ECA3-4CEF-8FB7-4DAD12F59DA8}"/>
              </a:ext>
            </a:extLst>
          </p:cNvPr>
          <p:cNvSpPr txBox="1"/>
          <p:nvPr/>
        </p:nvSpPr>
        <p:spPr>
          <a:xfrm>
            <a:off x="4386070" y="1641987"/>
            <a:ext cx="58689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o sistema trifásico mostrado na Figura consideram-se três bobinas defasadas de 120ºel no espaço e conduzindo correntes defasadas 120ºel no tempo. Assumindo sequência positiva, tem-se: </a:t>
            </a:r>
          </a:p>
          <a:p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CEA3E04-F4A2-409F-8143-FCDAD434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24" y="3403300"/>
            <a:ext cx="35718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FA3F97A-E003-4EAB-8914-477833F2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0" y="1641987"/>
            <a:ext cx="3721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7">
            <a:extLst>
              <a:ext uri="{FF2B5EF4-FFF2-40B4-BE49-F238E27FC236}">
                <a16:creationId xmlns:a16="http://schemas.microsoft.com/office/drawing/2014/main" id="{B7379B5B-B108-4122-80C9-2A9C9C57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0" y="4154432"/>
            <a:ext cx="3708000" cy="16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D0A3EB0-2AC6-471F-B64E-1DA5D21046AA}"/>
              </a:ext>
            </a:extLst>
          </p:cNvPr>
          <p:cNvSpPr txBox="1"/>
          <p:nvPr/>
        </p:nvSpPr>
        <p:spPr>
          <a:xfrm>
            <a:off x="324465" y="3672681"/>
            <a:ext cx="34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Campo magnético 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19CCEA-06F0-4E4E-9721-A949E4AD5FCA}"/>
              </a:ext>
            </a:extLst>
          </p:cNvPr>
          <p:cNvSpPr txBox="1"/>
          <p:nvPr/>
        </p:nvSpPr>
        <p:spPr>
          <a:xfrm>
            <a:off x="404185" y="1037262"/>
            <a:ext cx="34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Corrente elétrica I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04185" y="551638"/>
            <a:ext cx="3981885" cy="519331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1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C940D2-B3EA-4C05-B446-3545D8D79F21}"/>
              </a:ext>
            </a:extLst>
          </p:cNvPr>
          <p:cNvSpPr txBox="1"/>
          <p:nvPr/>
        </p:nvSpPr>
        <p:spPr>
          <a:xfrm>
            <a:off x="4386070" y="971207"/>
            <a:ext cx="549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Análise Gráfica do Campo Girante 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id="{3081B74C-5090-49C5-B2D6-2CB5987F6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38" y="522114"/>
            <a:ext cx="2613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dirty="0"/>
              <a:t>Sistema Trifásico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1325AB-ECA3-4CEF-8FB7-4DAD12F59DA8}"/>
              </a:ext>
            </a:extLst>
          </p:cNvPr>
          <p:cNvSpPr txBox="1"/>
          <p:nvPr/>
        </p:nvSpPr>
        <p:spPr>
          <a:xfrm>
            <a:off x="4458801" y="1564337"/>
            <a:ext cx="58689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Tanto as correntes como as intensidades de campo magnético, que são proporcionais, podem ser representadas pela Fig. 1.8, em função do tempo. </a:t>
            </a:r>
          </a:p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FA3F97A-E003-4EAB-8914-477833F2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0" y="1641987"/>
            <a:ext cx="3721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7">
            <a:extLst>
              <a:ext uri="{FF2B5EF4-FFF2-40B4-BE49-F238E27FC236}">
                <a16:creationId xmlns:a16="http://schemas.microsoft.com/office/drawing/2014/main" id="{B7379B5B-B108-4122-80C9-2A9C9C57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0" y="4154432"/>
            <a:ext cx="3708000" cy="16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D0A3EB0-2AC6-471F-B64E-1DA5D21046AA}"/>
              </a:ext>
            </a:extLst>
          </p:cNvPr>
          <p:cNvSpPr txBox="1"/>
          <p:nvPr/>
        </p:nvSpPr>
        <p:spPr>
          <a:xfrm>
            <a:off x="324465" y="3672681"/>
            <a:ext cx="34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Campo magnético 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19CCEA-06F0-4E4E-9721-A949E4AD5FCA}"/>
              </a:ext>
            </a:extLst>
          </p:cNvPr>
          <p:cNvSpPr txBox="1"/>
          <p:nvPr/>
        </p:nvSpPr>
        <p:spPr>
          <a:xfrm>
            <a:off x="404185" y="1037262"/>
            <a:ext cx="34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Corrente elétrica I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9">
            <a:extLst>
              <a:ext uri="{FF2B5EF4-FFF2-40B4-BE49-F238E27FC236}">
                <a16:creationId xmlns:a16="http://schemas.microsoft.com/office/drawing/2014/main" id="{3E88EAD1-B043-4D35-9682-98485C86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10" y="3274119"/>
            <a:ext cx="5652000" cy="32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</TotalTime>
  <Words>648</Words>
  <Application>Microsoft Office PowerPoint</Application>
  <PresentationFormat>Personalizar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87</cp:revision>
  <dcterms:created xsi:type="dcterms:W3CDTF">2022-01-16T23:09:25Z</dcterms:created>
  <dcterms:modified xsi:type="dcterms:W3CDTF">2022-08-23T14:01:44Z</dcterms:modified>
</cp:coreProperties>
</file>